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70" r:id="rId3"/>
    <p:sldId id="263" r:id="rId4"/>
    <p:sldId id="268" r:id="rId5"/>
    <p:sldId id="269" r:id="rId6"/>
    <p:sldId id="264" r:id="rId7"/>
    <p:sldId id="271" r:id="rId8"/>
    <p:sldId id="266" r:id="rId9"/>
    <p:sldId id="265" r:id="rId10"/>
    <p:sldId id="267" r:id="rId11"/>
    <p:sldId id="257" r:id="rId12"/>
    <p:sldId id="272" r:id="rId13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0DC"/>
    <a:srgbClr val="A1C2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1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2"/>
                </a:gs>
                <a:gs pos="100000">
                  <a:schemeClr val="accent2">
                    <a:shade val="48000"/>
                    <a:satMod val="180000"/>
                    <a:lumMod val="94000"/>
                  </a:schemeClr>
                </a:gs>
                <a:gs pos="100000">
                  <a:schemeClr val="accent2">
                    <a:shade val="48000"/>
                    <a:satMod val="180000"/>
                    <a:lumMod val="94000"/>
                  </a:schemeClr>
                </a:gs>
              </a:gsLst>
              <a:lin ang="4140000" scaled="1"/>
            </a:gradFill>
            <a:ln w="53975" cap="flat" cmpd="sng" algn="ctr">
              <a:solidFill>
                <a:schemeClr val="accent2"/>
              </a:solidFill>
              <a:prstDash val="solid"/>
            </a:ln>
            <a:effectLst>
              <a:outerShdw blurRad="762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9800000"/>
              </a:lightRig>
            </a:scene3d>
            <a:sp3d prstMaterial="plastic">
              <a:bevelT w="25400" h="19050"/>
            </a:sp3d>
          </c:spPr>
          <c:invertIfNegative val="0"/>
          <c:dLbls>
            <c:dLbl>
              <c:idx val="0"/>
              <c:layout>
                <c:manualLayout>
                  <c:x val="-6.4951445597986098E-3"/>
                  <c:y val="-3.272114541757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92B-4BEB-AC99-6E50D2E5408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92B-4BEB-AC99-6E50D2E54087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92B-4BEB-AC99-6E50D2E5408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92B-4BEB-AC99-6E50D2E54087}"/>
                </c:ext>
              </c:extLst>
            </c:dLbl>
            <c:dLbl>
              <c:idx val="6"/>
              <c:layout>
                <c:manualLayout>
                  <c:x val="1.1366502979647508E-2"/>
                  <c:y val="3.6356828241755159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92B-4BEB-AC99-6E50D2E54087}"/>
                </c:ext>
              </c:extLst>
            </c:dLbl>
            <c:dLbl>
              <c:idx val="7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B92B-4BEB-AC99-6E50D2E540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Фортепианное</c:v>
                </c:pt>
                <c:pt idx="1">
                  <c:v>Народное</c:v>
                </c:pt>
                <c:pt idx="2">
                  <c:v>Хореографическое</c:v>
                </c:pt>
                <c:pt idx="3">
                  <c:v>Художественное</c:v>
                </c:pt>
                <c:pt idx="4">
                  <c:v>Вокальное</c:v>
                </c:pt>
                <c:pt idx="5">
                  <c:v>Теоретическое</c:v>
                </c:pt>
                <c:pt idx="6">
                  <c:v>Струнно-смычковое</c:v>
                </c:pt>
                <c:pt idx="7">
                  <c:v>Духовое и ударное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36</c:v>
                </c:pt>
                <c:pt idx="1">
                  <c:v>34</c:v>
                </c:pt>
                <c:pt idx="2">
                  <c:v>18</c:v>
                </c:pt>
                <c:pt idx="3">
                  <c:v>22</c:v>
                </c:pt>
                <c:pt idx="4">
                  <c:v>25</c:v>
                </c:pt>
                <c:pt idx="5">
                  <c:v>15</c:v>
                </c:pt>
                <c:pt idx="6">
                  <c:v>9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2B-4BEB-AC99-6E50D2E5408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Фортепианное</c:v>
                </c:pt>
                <c:pt idx="1">
                  <c:v>Народное</c:v>
                </c:pt>
                <c:pt idx="2">
                  <c:v>Хореографическое</c:v>
                </c:pt>
                <c:pt idx="3">
                  <c:v>Художественное</c:v>
                </c:pt>
                <c:pt idx="4">
                  <c:v>Вокальное</c:v>
                </c:pt>
                <c:pt idx="5">
                  <c:v>Теоретическое</c:v>
                </c:pt>
                <c:pt idx="6">
                  <c:v>Струнно-смычковое</c:v>
                </c:pt>
                <c:pt idx="7">
                  <c:v>Духовое и ударное 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1-B92B-4BEB-AC99-6E50D2E5408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Фортепианное</c:v>
                </c:pt>
                <c:pt idx="1">
                  <c:v>Народное</c:v>
                </c:pt>
                <c:pt idx="2">
                  <c:v>Хореографическое</c:v>
                </c:pt>
                <c:pt idx="3">
                  <c:v>Художественное</c:v>
                </c:pt>
                <c:pt idx="4">
                  <c:v>Вокальное</c:v>
                </c:pt>
                <c:pt idx="5">
                  <c:v>Теоретическое</c:v>
                </c:pt>
                <c:pt idx="6">
                  <c:v>Струнно-смычковое</c:v>
                </c:pt>
                <c:pt idx="7">
                  <c:v>Духовое и ударное 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2-B92B-4BEB-AC99-6E50D2E54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1268032"/>
        <c:axId val="311268424"/>
      </c:barChart>
      <c:catAx>
        <c:axId val="311268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311268424"/>
        <c:crosses val="autoZero"/>
        <c:auto val="1"/>
        <c:lblAlgn val="ctr"/>
        <c:lblOffset val="100"/>
        <c:noMultiLvlLbl val="0"/>
      </c:catAx>
      <c:valAx>
        <c:axId val="31126842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1268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Результат анкетирования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rgbClr val="9EC0DC"/>
                </a:solidFill>
              </a:ln>
              <a:effectLst/>
              <a:sp3d contourW="25400">
                <a:contourClr>
                  <a:srgbClr val="9EC0DC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905-40AC-854C-8DEE3602615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905-40AC-854C-8DEE3602615A}"/>
              </c:ext>
            </c:extLst>
          </c:dPt>
          <c:dLbls>
            <c:dLbl>
              <c:idx val="0"/>
              <c:layout>
                <c:manualLayout>
                  <c:x val="-0.12037768123752142"/>
                  <c:y val="-0.329350425481552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0A9FDF4-D6C0-4AD8-A61F-58AED9575791}" type="VALUE">
                      <a:rPr lang="en-US" sz="2400" smtClean="0"/>
                      <a:pPr>
                        <a:defRPr/>
                      </a:pPr>
                      <a:t>[ЗНАЧЕНИЕ]</a:t>
                    </a:fld>
                    <a:r>
                      <a:rPr lang="en-US" sz="240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329071476108863"/>
                      <c:h val="0.2482639128451874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905-40AC-854C-8DEE3602615A}"/>
                </c:ext>
              </c:extLst>
            </c:dLbl>
            <c:dLbl>
              <c:idx val="1"/>
              <c:layout>
                <c:manualLayout>
                  <c:x val="8.4147569659169211E-2"/>
                  <c:y val="0.129187103969215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9E3346-F4CD-42D7-83C8-B38841D4F338}" type="VALUE">
                      <a:rPr lang="en-US" sz="2400" smtClean="0"/>
                      <a:pPr>
                        <a:defRPr sz="2400"/>
                      </a:pPr>
                      <a:t>[ЗНАЧЕНИЕ]</a:t>
                    </a:fld>
                    <a:r>
                      <a:rPr lang="en-US" sz="2400" dirty="0" smtClean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29956387558823"/>
                      <c:h val="0.132557202333629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905-40AC-854C-8DEE360261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66.5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5-40AC-854C-8DEE36026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910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607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88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8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1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4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9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23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46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03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090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74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1112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25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9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77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9EC0DC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C3EAD-CB7D-4F6E-AFB0-B382C472F04C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FE0959-20A6-4E18-94A8-B64EDA4F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95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5395" y="1017806"/>
            <a:ext cx="6329779" cy="28586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6039" y="1420431"/>
            <a:ext cx="5868492" cy="20533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C00000"/>
                </a:solidFill>
                <a:latin typeface="a_AlbionicNr" panose="020B0906060703020204" pitchFamily="34" charset="-52"/>
              </a:rPr>
              <a:t>Районное методическое </a:t>
            </a:r>
            <a:r>
              <a:rPr lang="ru-RU" sz="4400" dirty="0" smtClean="0">
                <a:solidFill>
                  <a:srgbClr val="C00000"/>
                </a:solidFill>
                <a:latin typeface="a_AlbionicNr" panose="020B0906060703020204" pitchFamily="34" charset="-52"/>
              </a:rPr>
              <a:t>объединение </a:t>
            </a:r>
            <a:r>
              <a:rPr lang="ru-RU" sz="4400" dirty="0" smtClean="0">
                <a:solidFill>
                  <a:srgbClr val="C00000"/>
                </a:solidFill>
                <a:latin typeface="a_AlbionicNr" panose="020B0906060703020204" pitchFamily="34" charset="-52"/>
              </a:rPr>
              <a:t/>
            </a:r>
            <a:br>
              <a:rPr lang="ru-RU" sz="4400" dirty="0" smtClean="0">
                <a:solidFill>
                  <a:srgbClr val="C00000"/>
                </a:solidFill>
                <a:latin typeface="a_AlbionicNr" panose="020B0906060703020204" pitchFamily="34" charset="-52"/>
              </a:rPr>
            </a:br>
            <a:r>
              <a:rPr lang="ru-RU" sz="4400" dirty="0" smtClean="0">
                <a:solidFill>
                  <a:srgbClr val="C00000"/>
                </a:solidFill>
                <a:latin typeface="a_AlbionicNr" panose="020B0906060703020204" pitchFamily="34" charset="-52"/>
              </a:rPr>
              <a:t>детских </a:t>
            </a:r>
            <a:r>
              <a:rPr lang="ru-RU" sz="4400" dirty="0" smtClean="0">
                <a:solidFill>
                  <a:srgbClr val="C00000"/>
                </a:solidFill>
                <a:latin typeface="a_AlbionicNr" panose="020B0906060703020204" pitchFamily="34" charset="-52"/>
              </a:rPr>
              <a:t>школ искусств </a:t>
            </a:r>
            <a:r>
              <a:rPr lang="ru-RU" sz="4400" dirty="0">
                <a:solidFill>
                  <a:srgbClr val="C00000"/>
                </a:solidFill>
                <a:latin typeface="a_AlbionicNr" panose="020B0906060703020204" pitchFamily="34" charset="-52"/>
              </a:rPr>
              <a:t>Сургутского района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41863" y="5116155"/>
            <a:ext cx="6140569" cy="109689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М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униципальное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казённое учреждение культуры</a:t>
            </a:r>
          </a:p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«Сургутская районная централизованная клубная система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</a:t>
            </a:r>
          </a:p>
          <a:p>
            <a:pPr algn="l">
              <a:spcBef>
                <a:spcPts val="0"/>
              </a:spcBef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                  </a:t>
            </a:r>
          </a:p>
          <a:p>
            <a:pPr>
              <a:spcBef>
                <a:spcPts val="0"/>
              </a:spcBef>
            </a:pP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9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1034" y="3511491"/>
            <a:ext cx="2359758" cy="1050863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МБОУ ДО «Белоярская детская школа искусств»</a:t>
            </a:r>
            <a:r>
              <a:rPr lang="ru-RU" sz="8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филиал </a:t>
            </a:r>
            <a:r>
              <a:rPr lang="ru-RU" sz="800" dirty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ru-RU" sz="8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Барсовская</a:t>
            </a:r>
            <a:r>
              <a:rPr lang="ru-RU" sz="800" dirty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искусств» </a:t>
            </a:r>
          </a:p>
          <a:p>
            <a:pPr marL="0" indent="0">
              <a:buNone/>
            </a:pP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филиал </a:t>
            </a:r>
            <a:r>
              <a:rPr lang="ru-RU" sz="800" dirty="0">
                <a:solidFill>
                  <a:srgbClr val="002060"/>
                </a:solidFill>
                <a:latin typeface="Arial Narrow" panose="020B0606020202030204" pitchFamily="34" charset="0"/>
              </a:rPr>
              <a:t>«</a:t>
            </a:r>
            <a:r>
              <a:rPr lang="ru-RU" sz="8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Высокомысовская</a:t>
            </a:r>
            <a:r>
              <a:rPr lang="ru-RU" sz="800" dirty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</a:t>
            </a: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искусств»</a:t>
            </a:r>
          </a:p>
          <a:p>
            <a:pPr marL="0" indent="0">
              <a:buNone/>
            </a:pP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филиал </a:t>
            </a:r>
            <a:r>
              <a:rPr lang="ru-RU" sz="800" dirty="0">
                <a:solidFill>
                  <a:srgbClr val="002060"/>
                </a:solidFill>
                <a:latin typeface="Arial Narrow" panose="020B0606020202030204" pitchFamily="34" charset="0"/>
              </a:rPr>
              <a:t>«Солнечная детская школа искусств» </a:t>
            </a:r>
            <a:endParaRPr lang="ru-RU" sz="8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297895" y="5112560"/>
            <a:ext cx="193377" cy="469617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9396" y="1966026"/>
            <a:ext cx="882797" cy="2744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Фортепианное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68435" y="1965026"/>
            <a:ext cx="804206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Народное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78883" y="1962008"/>
            <a:ext cx="1113605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Хореографическое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65807" y="1957451"/>
            <a:ext cx="770920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Вокальное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98730" y="1962008"/>
            <a:ext cx="1160835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Художественное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72313" y="1957451"/>
            <a:ext cx="1160835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Струнно-смычковое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48604" y="1958529"/>
            <a:ext cx="924887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Теоретическое</a:t>
            </a:r>
            <a:endParaRPr lang="ru-RU" sz="9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31970" y="1965026"/>
            <a:ext cx="1160835" cy="29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Духовое и ударное</a:t>
            </a:r>
          </a:p>
        </p:txBody>
      </p:sp>
      <p:cxnSp>
        <p:nvCxnSpPr>
          <p:cNvPr id="20" name="Прямая соединительная линия 19"/>
          <p:cNvCxnSpPr>
            <a:stCxn id="7" idx="2"/>
          </p:cNvCxnSpPr>
          <p:nvPr/>
        </p:nvCxnSpPr>
        <p:spPr>
          <a:xfrm>
            <a:off x="720795" y="2240453"/>
            <a:ext cx="10333" cy="30584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8412386" y="2256242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7192539" y="2258209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6011047" y="2259681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5048300" y="2249206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3976181" y="2263072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2725839" y="2262338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1670537" y="2249206"/>
            <a:ext cx="1" cy="29708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31127" y="2553329"/>
            <a:ext cx="7681259" cy="683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бъект 2"/>
          <p:cNvSpPr txBox="1">
            <a:spLocks/>
          </p:cNvSpPr>
          <p:nvPr/>
        </p:nvSpPr>
        <p:spPr>
          <a:xfrm>
            <a:off x="128482" y="3349091"/>
            <a:ext cx="2544802" cy="49020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МБОУ ДО «Федоровская детская школа искусств» </a:t>
            </a:r>
          </a:p>
          <a:p>
            <a:pPr marL="0" indent="0">
              <a:buNone/>
            </a:pP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филиал «Ульт-Ягунская  детская школа искусств» </a:t>
            </a:r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5811806" y="3830835"/>
            <a:ext cx="2544802" cy="31051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МБОУ ДО «Локосовская детская школа искусств» </a:t>
            </a:r>
          </a:p>
        </p:txBody>
      </p:sp>
      <p:sp>
        <p:nvSpPr>
          <p:cNvPr id="32" name="Объект 2"/>
          <p:cNvSpPr txBox="1">
            <a:spLocks/>
          </p:cNvSpPr>
          <p:nvPr/>
        </p:nvSpPr>
        <p:spPr>
          <a:xfrm>
            <a:off x="5643881" y="4307450"/>
            <a:ext cx="2544802" cy="26208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МБОУ ДО «Нижнесортымская детская школа искусств» </a:t>
            </a: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6021270" y="3369841"/>
            <a:ext cx="2544802" cy="28609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МБОУ ДО «Лянторская детская школа искусств №1» </a:t>
            </a:r>
          </a:p>
        </p:txBody>
      </p:sp>
      <p:sp>
        <p:nvSpPr>
          <p:cNvPr id="34" name="Объект 2"/>
          <p:cNvSpPr txBox="1">
            <a:spLocks/>
          </p:cNvSpPr>
          <p:nvPr/>
        </p:nvSpPr>
        <p:spPr>
          <a:xfrm>
            <a:off x="443293" y="4072382"/>
            <a:ext cx="2544802" cy="48997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МБОУДО «Лянторская детская школа искусств № 2» </a:t>
            </a:r>
            <a:endParaRPr lang="ru-RU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филиал «</a:t>
            </a:r>
            <a:r>
              <a:rPr lang="ru-RU" sz="8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Сытоминская</a:t>
            </a:r>
            <a:r>
              <a:rPr lang="ru-RU" sz="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искусств» </a:t>
            </a:r>
            <a:endParaRPr lang="ru-RU" sz="8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1453438" y="3125044"/>
            <a:ext cx="713" cy="22404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5689030" y="3137285"/>
            <a:ext cx="6502" cy="117016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7363374" y="3117126"/>
            <a:ext cx="1" cy="23196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V="1">
            <a:off x="5879041" y="3118127"/>
            <a:ext cx="0" cy="708402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 flipV="1">
            <a:off x="3980852" y="3117001"/>
            <a:ext cx="3371" cy="39449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2798991" y="3121869"/>
            <a:ext cx="1" cy="950513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1453438" y="3126134"/>
            <a:ext cx="5909936" cy="256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310204" y="3843454"/>
            <a:ext cx="8312" cy="127798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8485099" y="3655932"/>
            <a:ext cx="1953" cy="145662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>
            <a:off x="8277733" y="4141345"/>
            <a:ext cx="17354" cy="97121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H="1">
            <a:off x="6857422" y="4546001"/>
            <a:ext cx="1" cy="53895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4006012" y="4550701"/>
            <a:ext cx="0" cy="53895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1711791" y="4560656"/>
            <a:ext cx="3903" cy="55190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310204" y="5084958"/>
            <a:ext cx="8174895" cy="554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8" name="Прямоугольник 127"/>
          <p:cNvSpPr/>
          <p:nvPr/>
        </p:nvSpPr>
        <p:spPr>
          <a:xfrm>
            <a:off x="1753112" y="5608744"/>
            <a:ext cx="4978317" cy="5917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solidFill>
                  <a:srgbClr val="C00000"/>
                </a:solidFill>
                <a:latin typeface="a_FuturaOrtoRg" panose="020B0802020204020303" pitchFamily="34" charset="-52"/>
              </a:rPr>
              <a:t>МУНИЦИПАЛЬНОЕ КАЗЁННОЕ УЧРЕЖДЕНИЕ КУЛЬТУРЫ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solidFill>
                  <a:srgbClr val="C00000"/>
                </a:solidFill>
                <a:latin typeface="a_FuturaOrtoRg" panose="020B0802020204020303" pitchFamily="34" charset="-52"/>
              </a:rPr>
              <a:t>"СУРГУТСКАЯ РАЙОННАЯ </a:t>
            </a:r>
            <a:r>
              <a:rPr lang="ru-RU" sz="1100" dirty="0" smtClean="0">
                <a:solidFill>
                  <a:srgbClr val="C00000"/>
                </a:solidFill>
                <a:effectLst/>
                <a:latin typeface="a_FuturaOrtoRg" panose="020B08020202040203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ЦЕНТРАЛИЗОВАННАЯ КЛУБНАЯ СИСТЕМА"</a:t>
            </a:r>
            <a:endParaRPr lang="ru-RU" sz="1400" dirty="0"/>
          </a:p>
        </p:txBody>
      </p:sp>
      <p:sp>
        <p:nvSpPr>
          <p:cNvPr id="133" name="Стрелка вниз 132"/>
          <p:cNvSpPr/>
          <p:nvPr/>
        </p:nvSpPr>
        <p:spPr>
          <a:xfrm>
            <a:off x="4300962" y="2586032"/>
            <a:ext cx="202837" cy="55125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956022" y="446923"/>
            <a:ext cx="4775407" cy="11627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Районное методическое объединение преподавателей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Сургутского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района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98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089218"/>
              </p:ext>
            </p:extLst>
          </p:nvPr>
        </p:nvGraphicFramePr>
        <p:xfrm>
          <a:off x="408373" y="1713583"/>
          <a:ext cx="7821227" cy="3493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45294" y="35448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Срок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реализации 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-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2021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год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7402" y="1318925"/>
            <a:ext cx="3307316" cy="378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Охват преподавателей МО - </a:t>
            </a:r>
            <a:r>
              <a:rPr lang="ru-RU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167</a:t>
            </a:r>
            <a:endParaRPr lang="ru-RU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323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3180" y="562251"/>
            <a:ext cx="6110797" cy="7190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9106" y="562251"/>
            <a:ext cx="5152009" cy="5800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Цель методического объединения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180" y="1894262"/>
            <a:ext cx="5986509" cy="2970702"/>
          </a:xfrm>
        </p:spPr>
        <p:txBody>
          <a:bodyPr/>
          <a:lstStyle/>
          <a:p>
            <a:pPr marL="0" indent="719138" algn="just">
              <a:lnSpc>
                <a:spcPct val="150000"/>
              </a:lnSpc>
              <a:buNone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Работа методического объединения нацелена на эффективное использование и развитие профессионального потенциала педагогов, на сплочение и координацию их усилий по совершенствованию методики преподавания соответствующих учебных дисциплин и на этой основе – на улучшение образовательного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314263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3180" y="562251"/>
            <a:ext cx="6110797" cy="7190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5299" y="645110"/>
            <a:ext cx="6347713" cy="52674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Основные задачи деятельности РМО: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143" y="1589104"/>
            <a:ext cx="7048869" cy="4811696"/>
          </a:xfrm>
        </p:spPr>
        <p:txBody>
          <a:bodyPr>
            <a:no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координация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деятельности детских школ искусств по реализации образовательных программ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;</a:t>
            </a:r>
          </a:p>
          <a:p>
            <a:pPr lvl="0"/>
            <a:endParaRPr lang="ru-RU" sz="1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организация методической и исследовательской работы, направленной на совершенствование профессионального уровня преподавателей, повышения качества эстетического воспитания подрастающего поколения, поиск новых форм и методик обучения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;</a:t>
            </a:r>
          </a:p>
          <a:p>
            <a:pPr lvl="0"/>
            <a:endParaRPr lang="ru-RU" sz="1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оказание методической помощи в разработке и внедрения учебных планов и программ, направленных на более качественное и глубокое изучение предметов образовательного 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цикла;</a:t>
            </a:r>
          </a:p>
          <a:p>
            <a:pPr lvl="0"/>
            <a:endParaRPr lang="ru-RU" sz="1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выявление, обобщение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и 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распространение инновационного педагогического опыта.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1498" y="108034"/>
            <a:ext cx="4967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План мероприятий 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j-ea"/>
              <a:cs typeface="+mj-cs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РМО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преподавателей Сургутского района </a:t>
            </a: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j-ea"/>
              <a:cs typeface="+mj-cs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на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2021 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4189" y="1376037"/>
            <a:ext cx="1201446" cy="4172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1600" dirty="0">
                <a:solidFill>
                  <a:schemeClr val="lt1"/>
                </a:solidFill>
                <a:latin typeface="Arial Narrow" panose="020B0606020202030204" pitchFamily="34" charset="0"/>
              </a:rPr>
              <a:t>январь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65120" y="1374474"/>
            <a:ext cx="5514425" cy="4172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 Утверждение плана на 2021 год. Оформление документации.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1686757" y="1540272"/>
            <a:ext cx="779842" cy="12872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3831" y="1953074"/>
            <a:ext cx="1202925" cy="588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в</a:t>
            </a:r>
            <a:r>
              <a:rPr lang="ru-RU" sz="1600" dirty="0" smtClean="0">
                <a:latin typeface="Arial Narrow" panose="020B0606020202030204" pitchFamily="34" charset="0"/>
              </a:rPr>
              <a:t>есь период</a:t>
            </a:r>
            <a:endParaRPr lang="ru-RU" sz="16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66598" y="2016432"/>
            <a:ext cx="5512947" cy="31468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r>
              <a:rPr lang="ru-RU" sz="1600" dirty="0">
                <a:solidFill>
                  <a:schemeClr val="lt1"/>
                </a:solidFill>
                <a:latin typeface="Arial Narrow" panose="020B0606020202030204" pitchFamily="34" charset="0"/>
              </a:rPr>
              <a:t> </a:t>
            </a:r>
            <a:r>
              <a:rPr lang="ru-RU" sz="1600" dirty="0" smtClean="0">
                <a:solidFill>
                  <a:schemeClr val="lt1"/>
                </a:solidFill>
                <a:latin typeface="Arial Narrow" panose="020B0606020202030204" pitchFamily="34" charset="0"/>
              </a:rPr>
              <a:t> Оформление документации.</a:t>
            </a:r>
            <a:endParaRPr lang="ru-RU" sz="16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1688236" y="2091439"/>
            <a:ext cx="779842" cy="14499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94189" y="2898560"/>
            <a:ext cx="1201446" cy="5023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1400" dirty="0">
                <a:latin typeface="Arial Narrow" panose="020B0606020202030204" pitchFamily="34" charset="0"/>
              </a:rPr>
              <a:t>ф</a:t>
            </a:r>
            <a:r>
              <a:rPr lang="ru-RU" sz="1400" dirty="0" smtClean="0">
                <a:latin typeface="Arial Narrow" panose="020B0606020202030204" pitchFamily="34" charset="0"/>
              </a:rPr>
              <a:t>евраль</a:t>
            </a:r>
          </a:p>
          <a:p>
            <a:pPr algn="ctr"/>
            <a:r>
              <a:rPr lang="ru-RU" sz="1400" dirty="0" smtClean="0">
                <a:solidFill>
                  <a:schemeClr val="lt1"/>
                </a:solidFill>
                <a:latin typeface="Arial Narrow" panose="020B0606020202030204" pitchFamily="34" charset="0"/>
              </a:rPr>
              <a:t>март</a:t>
            </a:r>
            <a:endParaRPr lang="ru-RU" sz="14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68072" y="2455406"/>
            <a:ext cx="5512953" cy="116300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endParaRPr lang="ru-RU" sz="1200" dirty="0" smtClean="0"/>
          </a:p>
          <a:p>
            <a:pPr algn="just"/>
            <a:r>
              <a:rPr lang="ru-RU" sz="1200" dirty="0" smtClean="0"/>
              <a:t>Мастер-классы </a:t>
            </a:r>
            <a:r>
              <a:rPr lang="ru-RU" sz="1200" dirty="0"/>
              <a:t>для ансамблей, хоров и оркестров детских школ искусств </a:t>
            </a:r>
            <a:r>
              <a:rPr lang="ru-RU" sz="1200" dirty="0" err="1"/>
              <a:t>Сургутского</a:t>
            </a:r>
            <a:r>
              <a:rPr lang="ru-RU" sz="1200" dirty="0"/>
              <a:t> района, проводимые преподавателями БПОУ ХМАО-Югры «</a:t>
            </a:r>
            <a:r>
              <a:rPr lang="ru-RU" sz="1200" dirty="0" err="1"/>
              <a:t>Сургутский</a:t>
            </a:r>
            <a:r>
              <a:rPr lang="ru-RU" sz="1200" dirty="0"/>
              <a:t> музыкальный колледж» в рамках исполнения «Плана мероприятий (дорожной карты») по перспективному развитию детских школ искусств по видам искусств на 2018-2022г.», утвержденной Министерством культуры РФ от 24.01.2018г</a:t>
            </a:r>
            <a:r>
              <a:rPr lang="ru-RU" sz="1200" dirty="0" smtClean="0"/>
              <a:t>.</a:t>
            </a:r>
            <a:endParaRPr lang="en-US" sz="1200" dirty="0" smtClean="0"/>
          </a:p>
          <a:p>
            <a:r>
              <a:rPr lang="ru-RU" sz="1000" dirty="0" smtClean="0">
                <a:solidFill>
                  <a:schemeClr val="lt1"/>
                </a:solidFill>
                <a:latin typeface="Arial Narrow" panose="020B0606020202030204" pitchFamily="34" charset="0"/>
              </a:rPr>
              <a:t> </a:t>
            </a:r>
            <a:endParaRPr lang="ru-RU" sz="10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686756" y="3050237"/>
            <a:ext cx="779842" cy="12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94189" y="3980186"/>
            <a:ext cx="1201446" cy="4172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а</a:t>
            </a:r>
            <a:r>
              <a:rPr lang="ru-RU" sz="1600" dirty="0" smtClean="0">
                <a:latin typeface="Arial Narrow" panose="020B0606020202030204" pitchFamily="34" charset="0"/>
              </a:rPr>
              <a:t>прель-май</a:t>
            </a:r>
            <a:endParaRPr lang="ru-RU" sz="16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66599" y="3841082"/>
            <a:ext cx="5514426" cy="8759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just"/>
            <a:r>
              <a:rPr lang="ru-RU" sz="1200" dirty="0"/>
              <a:t>Методическое сопровождение организации и проведения итоговых отчётных концертных мероприятий детских школ искусств </a:t>
            </a:r>
            <a:r>
              <a:rPr lang="ru-RU" sz="1200" dirty="0" err="1"/>
              <a:t>Сургутского</a:t>
            </a:r>
            <a:r>
              <a:rPr lang="ru-RU" sz="1200" dirty="0"/>
              <a:t> района,   преподавателями высшей квалификационной категории БПОУ ХМАО-Югры «</a:t>
            </a:r>
            <a:r>
              <a:rPr lang="ru-RU" sz="1200" dirty="0" err="1"/>
              <a:t>Сургутский</a:t>
            </a:r>
            <a:r>
              <a:rPr lang="ru-RU" sz="1200" dirty="0"/>
              <a:t> музыкальный колледж»</a:t>
            </a:r>
            <a:endParaRPr lang="ru-RU" sz="1200" dirty="0" smtClean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1686756" y="4154744"/>
            <a:ext cx="779842" cy="12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94189" y="5168726"/>
            <a:ext cx="1201446" cy="4172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1600" dirty="0" smtClean="0">
                <a:solidFill>
                  <a:schemeClr val="lt1"/>
                </a:solidFill>
                <a:latin typeface="Arial Narrow" panose="020B0606020202030204" pitchFamily="34" charset="0"/>
              </a:rPr>
              <a:t>май</a:t>
            </a:r>
            <a:endParaRPr lang="ru-RU" sz="16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66598" y="4916038"/>
            <a:ext cx="5512950" cy="102795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just"/>
            <a:r>
              <a:rPr lang="ru-RU" sz="1100" dirty="0"/>
              <a:t>Методическое сопровождение в организации назначения  председателей экзаменационных комиссий для проведения итоговой аттестации </a:t>
            </a:r>
          </a:p>
          <a:p>
            <a:pPr algn="just"/>
            <a:r>
              <a:rPr lang="ru-RU" sz="1100" dirty="0"/>
              <a:t>обучающихся детских школ искусств </a:t>
            </a:r>
            <a:r>
              <a:rPr lang="ru-RU" sz="1100" dirty="0" err="1"/>
              <a:t>Сургутского</a:t>
            </a:r>
            <a:r>
              <a:rPr lang="ru-RU" sz="1100" dirty="0"/>
              <a:t> района, освоивших в 2020-2021 учебном году дополнительные предпрофессиональные общеобразовательные программы в области искусств, преподавателями высшей квалификационной категории БПОУ ХМАО-Югры «</a:t>
            </a:r>
            <a:r>
              <a:rPr lang="ru-RU" sz="1100" dirty="0" err="1"/>
              <a:t>Сургутский</a:t>
            </a:r>
            <a:r>
              <a:rPr lang="ru-RU" sz="1100" dirty="0"/>
              <a:t> музыкальный колледж»</a:t>
            </a:r>
            <a:endParaRPr lang="ru-RU" sz="11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1686756" y="5351047"/>
            <a:ext cx="779842" cy="12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94189" y="6122337"/>
            <a:ext cx="1201446" cy="4172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1600" dirty="0" smtClean="0">
                <a:solidFill>
                  <a:schemeClr val="lt1"/>
                </a:solidFill>
                <a:latin typeface="Arial Narrow" panose="020B0606020202030204" pitchFamily="34" charset="0"/>
              </a:rPr>
              <a:t> май </a:t>
            </a:r>
            <a:endParaRPr lang="ru-RU" sz="16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466598" y="6059033"/>
            <a:ext cx="5514427" cy="59477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r>
              <a:rPr lang="ru-RU" sz="1100" dirty="0"/>
              <a:t>Премия Губернатора Ханты-Мансийского автономного округа-Югры в области культуры и искусства (премия творчески одарённым обучающимся образовательных организаций культуры и искусства)</a:t>
            </a:r>
            <a:endParaRPr lang="ru-RU" sz="1100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1686756" y="6295819"/>
            <a:ext cx="779842" cy="12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8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5211" y="1071154"/>
            <a:ext cx="1280160" cy="3657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44091" y="979714"/>
            <a:ext cx="4715691" cy="5486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Премия Губернатора Ханты-Мансийского автономного округа-Югры в области культуры и искусства (премия педагогическим работникам при достижении ими высоких результатов)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155371" y="1182189"/>
            <a:ext cx="1188721" cy="176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60511" y="4158882"/>
            <a:ext cx="1280160" cy="3396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ноябрь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63685" y="4111122"/>
            <a:ext cx="4715690" cy="5878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 Narrow" panose="020B0606020202030204" pitchFamily="34" charset="0"/>
              </a:rPr>
              <a:t>Теоретический семинар «Одарённость пути и способы педагогической поддержки» Обобщение опыта работы с одарёнными детьми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135774" y="4299307"/>
            <a:ext cx="1208316" cy="133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75209" y="1854926"/>
            <a:ext cx="1280160" cy="33963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июнь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4090" y="1714500"/>
            <a:ext cx="4715691" cy="62048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Районный конкурс </a:t>
            </a:r>
          </a:p>
          <a:p>
            <a:pPr algn="ctr"/>
            <a:r>
              <a:rPr lang="ru-RU" sz="1200" dirty="0"/>
              <a:t>- «Стипендиат имени Петра </a:t>
            </a:r>
            <a:r>
              <a:rPr lang="ru-RU" sz="1200" dirty="0" err="1"/>
              <a:t>Бахлыкова</a:t>
            </a:r>
            <a:r>
              <a:rPr lang="ru-RU" sz="1200" dirty="0"/>
              <a:t>»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155369" y="1946366"/>
            <a:ext cx="1188721" cy="1436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0511" y="3241212"/>
            <a:ext cx="1280160" cy="41637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ноябрь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344090" y="3178752"/>
            <a:ext cx="4696096" cy="6335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Районный конкурс юных пианистов </a:t>
            </a:r>
          </a:p>
          <a:p>
            <a:pPr algn="ctr"/>
            <a:r>
              <a:rPr lang="ru-RU" sz="1200" dirty="0"/>
              <a:t>детских школ искусств </a:t>
            </a:r>
            <a:r>
              <a:rPr lang="ru-RU" sz="1200" dirty="0" err="1"/>
              <a:t>Сургутского</a:t>
            </a:r>
            <a:r>
              <a:rPr lang="ru-RU" sz="1200" dirty="0"/>
              <a:t> </a:t>
            </a:r>
            <a:r>
              <a:rPr lang="ru-RU" sz="1200" dirty="0" smtClean="0"/>
              <a:t>района</a:t>
            </a:r>
          </a:p>
          <a:p>
            <a:pPr algn="ctr"/>
            <a:r>
              <a:rPr lang="ru-RU" sz="1200" dirty="0" smtClean="0"/>
              <a:t> «</a:t>
            </a:r>
            <a:r>
              <a:rPr lang="ru-RU" sz="1200" dirty="0"/>
              <a:t>Наши надежды»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135774" y="3375105"/>
            <a:ext cx="1188721" cy="148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75209" y="4973676"/>
            <a:ext cx="1280159" cy="3690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декабрь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363685" y="4973676"/>
            <a:ext cx="4715690" cy="3690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Выпуск методического пособия по итогам года</a:t>
            </a:r>
            <a:endParaRPr lang="ru-RU" sz="1400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2174964" y="5055319"/>
            <a:ext cx="1188721" cy="114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36019" y="2556228"/>
            <a:ext cx="1299755" cy="35270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июнь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324495" y="2545612"/>
            <a:ext cx="4578532" cy="47558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Районный конкурс «Лучший детский творческий коллектив детской школы искусств </a:t>
            </a:r>
            <a:r>
              <a:rPr lang="ru-RU" sz="1200" dirty="0" err="1" smtClean="0"/>
              <a:t>Сургутского</a:t>
            </a:r>
            <a:r>
              <a:rPr lang="ru-RU" sz="1200" dirty="0" smtClean="0"/>
              <a:t> района»</a:t>
            </a:r>
            <a:endParaRPr lang="ru-RU" sz="1200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2174963" y="2712170"/>
            <a:ext cx="1188722" cy="1322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72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138" y="-2347"/>
            <a:ext cx="698862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Результаты работы РМО преподавателей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Сургутского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района</a:t>
            </a:r>
          </a:p>
          <a:p>
            <a:pPr algn="ctr"/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Разработка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методических материалов по актуальным проблемам образовательной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практики(выпуск методического пособия)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Повышение квалификации преподавателей(с вручением сертификата)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Реестр одарённых детей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Организация конкурсов, фестивалей и олимпиад с целью выявления и поддержки одаренных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детей;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Обобщение опыта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педагогов района в области применения информационно-коммуникативных технологий, проектных и исследовательских методик в учебном  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процессе в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соответствии с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ФГТ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Публичное представление педагогического опыта на сайтах ДШИ.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32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1258" y="565212"/>
            <a:ext cx="2902307" cy="461665"/>
          </a:xfrm>
        </p:spPr>
        <p:txBody>
          <a:bodyPr wrap="square">
            <a:spAutoFit/>
          </a:bodyPr>
          <a:lstStyle/>
          <a:p>
            <a:pPr algn="ctr" defTabSz="914400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Финансирование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1074" y="2116183"/>
            <a:ext cx="7119258" cy="6202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Муниципальное казённое учреждение культуры "</a:t>
            </a:r>
            <a:r>
              <a:rPr lang="ru-RU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Сургутская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районная централизованная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клубная 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система» (транспортные расходы сотрудникам МКУК «СРЦКС»)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Из бюджета детских школ искусств: МБОУ ДО «Белоярская детская школа искусств»;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МБОУ ДО «Федоровская детская школа искусств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»,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МБОУ ДО «</a:t>
            </a:r>
            <a:r>
              <a:rPr lang="ru-RU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Локосовская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искусств» 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;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МБОУ ДО «</a:t>
            </a:r>
            <a:r>
              <a:rPr lang="ru-RU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Лянторская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искусств №1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»;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МБОУДО «</a:t>
            </a:r>
            <a:r>
              <a:rPr lang="ru-RU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Лянторская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искусств № 2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»; 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МБОУ ДО  «</a:t>
            </a:r>
            <a:r>
              <a:rPr lang="ru-RU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Нижнесортымская</a:t>
            </a: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 детская школа искусств» </a:t>
            </a: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ru-RU" dirty="0">
              <a:latin typeface="Arial Narrow" panose="020B0606020202030204" pitchFamily="34" charset="0"/>
            </a:endParaRPr>
          </a:p>
          <a:p>
            <a:pPr>
              <a:lnSpc>
                <a:spcPct val="107000"/>
              </a:lnSpc>
            </a:pP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dk1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07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РМО преподавателей </a:t>
            </a:r>
            <a:r>
              <a:rPr lang="ru-RU" sz="24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 режиме он-</a:t>
            </a:r>
            <a:r>
              <a:rPr lang="ru-RU" sz="24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endParaRPr lang="ru-RU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634" y="1711234"/>
            <a:ext cx="7289075" cy="107115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 случае ограничения возможности проведения очно, заседание РМО преподавателей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Сургутского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района могут быть проведены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 режиме онлайн на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платформе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ZOOM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SKYPE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VIBER</a:t>
            </a:r>
            <a:endParaRPr lang="ru-RU" dirty="0">
              <a:solidFill>
                <a:schemeClr val="tx2">
                  <a:lumMod val="50000"/>
                </a:schemeClr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edia.istockphoto.com/vectors/coaching-online-trainings-group-lessons-webinars-online-seminars-vector-id10705194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07" y="3218878"/>
            <a:ext cx="5513705" cy="306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9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2000">
              <a:schemeClr val="bg1"/>
            </a:gs>
            <a:gs pos="100000">
              <a:schemeClr val="bg1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31375" y="562251"/>
            <a:ext cx="6692197" cy="7190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1993" y="681397"/>
            <a:ext cx="7009129" cy="8458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u-RU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База Районного методического объединения:  </a:t>
            </a: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endParaRPr lang="ru-RU" sz="3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4" name="Рисунок 3" descr="https://varnaroo.eps74.ru/Storage/Image/PublicationItem/Image/big/1697/%D0%A1%D0%BA%D1%80%D0%B8%D0%BD%D1%88%D0%BE%D1%82%2029-03-2018%2015492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33" y="2618913"/>
            <a:ext cx="4843435" cy="37063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535939" y="1803823"/>
            <a:ext cx="2439880" cy="72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Белоярская ДШИ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67973" y="1803823"/>
            <a:ext cx="2754418" cy="720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Лянторская ДШИ №1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3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35528"/>
            <a:ext cx="6347713" cy="13208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Результаты анкетирования преподавателей ДШИ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err="1" smtClean="0">
                <a:solidFill>
                  <a:srgbClr val="FF0000"/>
                </a:solidFill>
              </a:rPr>
              <a:t>Сургутского</a:t>
            </a:r>
            <a:r>
              <a:rPr lang="ru-RU" sz="2000" dirty="0" smtClean="0">
                <a:solidFill>
                  <a:srgbClr val="FF0000"/>
                </a:solidFill>
              </a:rPr>
              <a:t> района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2160590"/>
            <a:ext cx="6627224" cy="41778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Как вы относитесь к созданию районного методического объединения?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Хотели бы вы стать участником РМО?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43713270"/>
              </p:ext>
            </p:extLst>
          </p:nvPr>
        </p:nvGraphicFramePr>
        <p:xfrm>
          <a:off x="272539" y="1435578"/>
          <a:ext cx="6049884" cy="249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514427808"/>
              </p:ext>
            </p:extLst>
          </p:nvPr>
        </p:nvGraphicFramePr>
        <p:xfrm>
          <a:off x="1524000" y="3512127"/>
          <a:ext cx="5433312" cy="2826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351047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устая тен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3023</TotalTime>
  <Words>718</Words>
  <Application>Microsoft Office PowerPoint</Application>
  <PresentationFormat>Экран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a_AlbionicNr</vt:lpstr>
      <vt:lpstr>a_FuturaOrtoRg</vt:lpstr>
      <vt:lpstr>Arial</vt:lpstr>
      <vt:lpstr>Arial Narrow</vt:lpstr>
      <vt:lpstr>Calibri</vt:lpstr>
      <vt:lpstr>Comic Sans MS</vt:lpstr>
      <vt:lpstr>Times New Roman</vt:lpstr>
      <vt:lpstr>Trebuchet MS</vt:lpstr>
      <vt:lpstr>Wingdings</vt:lpstr>
      <vt:lpstr>Wingdings 3</vt:lpstr>
      <vt:lpstr>Грань</vt:lpstr>
      <vt:lpstr>Районное методическое объединение  детских школ искусств Сургутского района</vt:lpstr>
      <vt:lpstr>Презентация PowerPoint</vt:lpstr>
      <vt:lpstr>Презентация PowerPoint</vt:lpstr>
      <vt:lpstr>Цель методического объединения </vt:lpstr>
      <vt:lpstr>Основные задачи деятельности РМО:</vt:lpstr>
      <vt:lpstr>Презентация PowerPoint</vt:lpstr>
      <vt:lpstr>Презентация PowerPoint</vt:lpstr>
      <vt:lpstr>Презентация PowerPoint</vt:lpstr>
      <vt:lpstr>Финансирование</vt:lpstr>
      <vt:lpstr>Проведение РМО преподавателей Сургутского района в режиме он-лайн</vt:lpstr>
      <vt:lpstr>База Районного методического объединения:   </vt:lpstr>
      <vt:lpstr>Результаты анкетирования преподавателей ДШИ  Сургутского района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Ромц r</dc:creator>
  <cp:lastModifiedBy>Viktoria A. Tolchenicina</cp:lastModifiedBy>
  <cp:revision>79</cp:revision>
  <cp:lastPrinted>2020-09-08T05:19:58Z</cp:lastPrinted>
  <dcterms:created xsi:type="dcterms:W3CDTF">2020-08-26T04:55:37Z</dcterms:created>
  <dcterms:modified xsi:type="dcterms:W3CDTF">2020-09-14T12:42:29Z</dcterms:modified>
</cp:coreProperties>
</file>